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harts/chart5.xml" ContentType="application/vnd.openxmlformats-officedocument.drawingml.chart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harts/chart6.xml" ContentType="application/vnd.openxmlformats-officedocument.drawingml.char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harts/chart7.xml" ContentType="application/vnd.openxmlformats-officedocument.drawingml.chart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harts/chart8.xml" ContentType="application/vnd.openxmlformats-officedocument.drawingml.chart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valid answers</c:v>
                </c:pt>
              </c:strCache>
            </c:strRef>
          </c:tx>
          <c:spPr>
            <a:solidFill>
              <a:srgbClr val="6941C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26374A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941c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97d7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a6713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Used it</c:v>
                  </c:pt>
                  <c:pt idx="1">
                    <c:v>Not yet</c:v>
                  </c:pt>
                  <c:pt idx="2">
                    <c:v>No opportunity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30</c:v>
                </c:pt>
                <c:pt idx="2">
                  <c:v>10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300" u="none">
                  <a:solidFill>
                    <a:srgbClr val="26374A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E2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valid answers</c:v>
                </c:pt>
              </c:strCache>
            </c:strRef>
          </c:tx>
          <c:spPr>
            <a:solidFill>
              <a:srgbClr val="6941C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26374A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941c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97d7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a671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3374b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54c75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300" u="none">
                  <a:solidFill>
                    <a:srgbClr val="26374A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E2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valid answers</c:v>
                </c:pt>
              </c:strCache>
            </c:strRef>
          </c:tx>
          <c:spPr>
            <a:solidFill>
              <a:srgbClr val="6941C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26374A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941c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97d7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a671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3374b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Listening</c:v>
                  </c:pt>
                  <c:pt idx="1">
                    <c:v>Feedback</c:v>
                  </c:pt>
                  <c:pt idx="2">
                    <c:v>Coaching</c:v>
                  </c:pt>
                  <c:pt idx="3">
                    <c:v>Conflict conversations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52</c:v>
                </c:pt>
                <c:pt idx="2">
                  <c:v>50</c:v>
                </c:pt>
                <c:pt idx="3">
                  <c:v>48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300" u="none">
                  <a:solidFill>
                    <a:srgbClr val="26374A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E2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valid answers</c:v>
                </c:pt>
              </c:strCache>
            </c:strRef>
          </c:tx>
          <c:spPr>
            <a:solidFill>
              <a:srgbClr val="6941C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26374A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941c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97d7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a671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3374b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54c75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596579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6941c6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197d75"/>
              </a:solidFill>
              <a:effectLst/>
            </c:spPr>
          </c:dPt>
          <c:cat>
            <c:multiLvlStrRef>
              <c:f>Sheet1!$A$2:$A$9</c:f>
              <c:multiLvlStrCache>
                <c:ptCount val="8"/>
                <c:lvl>
                  <c:pt idx="0">
                    <c:v>0</c:v>
                  </c:pt>
                  <c:pt idx="1">
                    <c:v>1</c:v>
                  </c:pt>
                  <c:pt idx="2">
                    <c:v>4</c:v>
                  </c:pt>
                  <c:pt idx="3">
                    <c:v>5</c:v>
                  </c:pt>
                  <c:pt idx="4">
                    <c:v>7</c:v>
                  </c:pt>
                  <c:pt idx="5">
                    <c:v>8</c:v>
                  </c:pt>
                  <c:pt idx="6">
                    <c:v>2</c:v>
                  </c:pt>
                  <c:pt idx="7">
                    <c:v>3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8</c:v>
                </c:pt>
                <c:pt idx="7">
                  <c:v>8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300" u="none">
                  <a:solidFill>
                    <a:srgbClr val="26374A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E2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6941C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23374D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We listen to different views</c:v>
                  </c:pt>
                  <c:pt idx="1">
                    <c:v>Feedback is useful</c:v>
                  </c:pt>
                  <c:pt idx="2">
                    <c:v>Difficult issues are discussed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</c:v>
                </c:pt>
                <c:pt idx="1">
                  <c:v>32</c:v>
                </c:pt>
                <c:pt idx="2">
                  <c:v>34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197D75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23374D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We listen to different views</c:v>
                  </c:pt>
                  <c:pt idx="1">
                    <c:v>Feedback is useful</c:v>
                  </c:pt>
                  <c:pt idx="2">
                    <c:v>Difficult issues are discussed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34</c:v>
                </c:pt>
                <c:pt idx="1">
                  <c:v>34</c:v>
                </c:pt>
                <c:pt idx="2">
                  <c:v>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9A6713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23374D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We listen to different views</c:v>
                  </c:pt>
                  <c:pt idx="1">
                    <c:v>Feedback is useful</c:v>
                  </c:pt>
                  <c:pt idx="2">
                    <c:v>Difficult issues are discussed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32</c:v>
                </c:pt>
                <c:pt idx="1">
                  <c:v>34</c:v>
                </c:pt>
                <c:pt idx="2">
                  <c:v>34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23374D"/>
                  </a:solidFill>
                  <a:latin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E2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valid answers</c:v>
                </c:pt>
              </c:strCache>
            </c:strRef>
          </c:tx>
          <c:spPr>
            <a:solidFill>
              <a:srgbClr val="6941C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26374A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941c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97d7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a6713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Live workshop</c:v>
                  </c:pt>
                  <c:pt idx="1">
                    <c:v>Online session</c:v>
                  </c:pt>
                  <c:pt idx="2">
                    <c:v>Self-paced learning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</c:v>
                </c:pt>
                <c:pt idx="1">
                  <c:v>34</c:v>
                </c:pt>
                <c:pt idx="2">
                  <c:v>32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300" u="none">
                  <a:solidFill>
                    <a:srgbClr val="26374A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E2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rank · lower = earlier</c:v>
                </c:pt>
              </c:strCache>
            </c:strRef>
          </c:tx>
          <c:spPr>
            <a:solidFill>
              <a:srgbClr val="6941C6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26374A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941c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97d7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a671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3374b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Coaching</c:v>
                  </c:pt>
                  <c:pt idx="1">
                    <c:v>Feedback</c:v>
                  </c:pt>
                  <c:pt idx="2">
                    <c:v>Collaboration</c:v>
                  </c:pt>
                  <c:pt idx="3">
                    <c:v>Conflict skills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2.46</c:v>
                </c:pt>
                <c:pt idx="2">
                  <c:v>2.5</c:v>
                </c:pt>
                <c:pt idx="3">
                  <c:v>2.54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300" u="none">
                  <a:solidFill>
                    <a:srgbClr val="26374A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"/>
          <c:min val="0"/>
        </c:scaling>
        <c:delete val="0"/>
        <c:axPos val="b"/>
        <c:majorGridlines>
          <c:spPr>
            <a:ln w="12700" cap="flat">
              <a:solidFill>
                <a:srgbClr val="E2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of valid answers</c:v>
                </c:pt>
              </c:strCache>
            </c:strRef>
          </c:tx>
          <c:spPr>
            <a:solidFill>
              <a:srgbClr val="6941C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26374A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941c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97d7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a671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3374b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54c75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596579"/>
              </a:solidFill>
              <a:effectLst/>
            </c:spPr>
          </c:dPt>
          <c:cat>
            <c:multiLvlStrRef>
              <c:f>Sheet1!$A$2:$A$7</c:f>
              <c:multiLvlStrCache>
                <c:ptCount val="6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</c:v>
                </c:pt>
                <c:pt idx="1">
                  <c:v>18</c:v>
                </c:pt>
                <c:pt idx="2">
                  <c:v>16</c:v>
                </c:pt>
                <c:pt idx="3">
                  <c:v>16</c:v>
                </c:pt>
                <c:pt idx="4">
                  <c:v>16</c:v>
                </c:pt>
                <c:pt idx="5">
                  <c:v>16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300" u="none">
                  <a:solidFill>
                    <a:srgbClr val="26374A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E2E7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Figures are descriptive. Blank values mean no answer was submitted. Percentages may differ slightly due to rounding.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Figures are descriptive. Blank values mean no answer was submitted. Percentages may differ slightly due to rounding.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Figures are descriptive. Blank values mean no answer was submitted. Percentages may differ slightly due to rounding.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Figures are descriptive. Blank values mean no answer was submitted. Percentages may differ slightly due to rounding.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Figures are descriptive. Blank values mean no answer was submitted. Percentages may differ slightly due to rounding.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Figures are descriptive. Blank values mean no answer was submitted. Percentages may differ slightly due to rounding.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Figures are descriptive. Blank values mean no answer was submitted. Percentages may differ slightly due to rounding.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Figures are descriptive. Blank values mean no answer was submitted. Percentages may differ slightly due to rounding.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Figures are descriptive. Blank values mean no answer was submitted. Percentages may differ slightly due to rounding.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Responses are reproduced without participant names. Continued answers retain their original response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Survey: Fictional workshop follow-up · 50 generated response sets
Scope: All responses
Created: 2026-10-26T10:49:48.551Z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.xm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3.xm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4.xm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5.xml"/><Relationship Id="rId1" Type="http://schemas.openxmlformats.org/officeDocument/2006/relationships/image" Target="../media/image-1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6.xml"/><Relationship Id="rId1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7.xml"/><Relationship Id="rId1" Type="http://schemas.openxmlformats.org/officeDocument/2006/relationships/image" Target="../media/image-1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8.xml"/><Relationship Id="rId1" Type="http://schemas.openxmlformats.org/officeDocument/2006/relationships/image" Target="../media/image-1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31</a:t>
            </a:r>
            <a:endParaRPr lang="en-US" sz="900" dirty="0"/>
          </a:p>
        </p:txBody>
      </p:sp>
      <p:sp>
        <p:nvSpPr>
          <p:cNvPr id="6" name="Shape 2"/>
          <p:cNvSpPr/>
          <p:nvPr/>
        </p:nvSpPr>
        <p:spPr>
          <a:xfrm>
            <a:off x="0" y="1051560"/>
            <a:ext cx="12191695" cy="5806440"/>
          </a:xfrm>
          <a:prstGeom prst="rect">
            <a:avLst/>
          </a:prstGeom>
          <a:solidFill>
            <a:srgbClr val="112F49"/>
          </a:solidFill>
          <a:ln w="12700">
            <a:solidFill>
              <a:srgbClr val="112F49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30352" y="1572768"/>
            <a:ext cx="109728" cy="3246120"/>
          </a:xfrm>
          <a:prstGeom prst="rect">
            <a:avLst/>
          </a:prstGeom>
          <a:solidFill>
            <a:srgbClr val="0FB9AA"/>
          </a:solidFill>
          <a:ln w="12700">
            <a:solidFill>
              <a:srgbClr val="0FB9AA">
                <a:alpha val="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841248" y="1581912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B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 SURVEY REPORT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841248" y="2029968"/>
            <a:ext cx="9966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workshop follow-up · 50 generated response sets</a:t>
            </a:r>
            <a:endParaRPr lang="en-US" sz="3800" dirty="0"/>
          </a:p>
        </p:txBody>
      </p:sp>
      <p:sp>
        <p:nvSpPr>
          <p:cNvPr id="10" name="Text 6"/>
          <p:cNvSpPr/>
          <p:nvPr/>
        </p:nvSpPr>
        <p:spPr>
          <a:xfrm>
            <a:off x="841248" y="3822192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D8E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Question Report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841248" y="4645152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responses in this view · 9 questions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responses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October 2026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DEMONSTRATION — no real participants.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 summary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3560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responses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594360" y="1993392"/>
            <a:ext cx="3493008" cy="1078992"/>
          </a:xfrm>
          <a:prstGeom prst="roundRect">
            <a:avLst>
              <a:gd name="adj" fmla="val 6780"/>
            </a:avLst>
          </a:prstGeom>
          <a:solidFill>
            <a:srgbClr val="F0EBFC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77240" y="21671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2800" dirty="0"/>
          </a:p>
        </p:txBody>
      </p:sp>
      <p:sp>
        <p:nvSpPr>
          <p:cNvPr id="10" name="Text 6"/>
          <p:cNvSpPr/>
          <p:nvPr/>
        </p:nvSpPr>
        <p:spPr>
          <a:xfrm>
            <a:off x="777240" y="2615184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 in view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4416552" y="1993392"/>
            <a:ext cx="3493008" cy="1078992"/>
          </a:xfrm>
          <a:prstGeom prst="roundRect">
            <a:avLst>
              <a:gd name="adj" fmla="val 6780"/>
            </a:avLst>
          </a:prstGeom>
          <a:solidFill>
            <a:srgbClr val="F4F6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599432" y="21671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2800" dirty="0"/>
          </a:p>
        </p:txBody>
      </p:sp>
      <p:sp>
        <p:nvSpPr>
          <p:cNvPr id="13" name="Text 9"/>
          <p:cNvSpPr/>
          <p:nvPr/>
        </p:nvSpPr>
        <p:spPr>
          <a:xfrm>
            <a:off x="4599432" y="2615184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survey responses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238744" y="1993392"/>
            <a:ext cx="3493008" cy="1078992"/>
          </a:xfrm>
          <a:prstGeom prst="roundRect">
            <a:avLst>
              <a:gd name="adj" fmla="val 6780"/>
            </a:avLst>
          </a:prstGeom>
          <a:solidFill>
            <a:srgbClr val="F4F6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421624" y="21671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800" dirty="0"/>
          </a:p>
        </p:txBody>
      </p:sp>
      <p:sp>
        <p:nvSpPr>
          <p:cNvPr id="16" name="Text 12"/>
          <p:cNvSpPr/>
          <p:nvPr/>
        </p:nvSpPr>
        <p:spPr>
          <a:xfrm>
            <a:off x="8421624" y="2615184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reported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713232" y="3493008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Survey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2788920" y="3493008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workshop follow-up · 50 generated response sets</a:t>
            </a:r>
            <a:endParaRPr lang="en-US" sz="1600" dirty="0"/>
          </a:p>
        </p:txBody>
      </p:sp>
      <p:sp>
        <p:nvSpPr>
          <p:cNvPr id="19" name="Shape 15"/>
          <p:cNvSpPr/>
          <p:nvPr/>
        </p:nvSpPr>
        <p:spPr>
          <a:xfrm>
            <a:off x="658368" y="3831336"/>
            <a:ext cx="10881360" cy="0"/>
          </a:xfrm>
          <a:prstGeom prst="line">
            <a:avLst/>
          </a:prstGeom>
          <a:noFill/>
          <a:ln w="8890">
            <a:solidFill>
              <a:srgbClr val="E5EAF0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13232" y="4005072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type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2788920" y="4005072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Question Report</a:t>
            </a:r>
            <a:endParaRPr lang="en-US" sz="1600" dirty="0"/>
          </a:p>
        </p:txBody>
      </p:sp>
      <p:sp>
        <p:nvSpPr>
          <p:cNvPr id="22" name="Shape 18"/>
          <p:cNvSpPr/>
          <p:nvPr/>
        </p:nvSpPr>
        <p:spPr>
          <a:xfrm>
            <a:off x="658368" y="4343400"/>
            <a:ext cx="10881360" cy="0"/>
          </a:xfrm>
          <a:prstGeom prst="line">
            <a:avLst/>
          </a:prstGeom>
          <a:noFill/>
          <a:ln w="8890">
            <a:solidFill>
              <a:srgbClr val="E5EAF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713232" y="451713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2788920" y="4517136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658368" y="4855464"/>
            <a:ext cx="10881360" cy="0"/>
          </a:xfrm>
          <a:prstGeom prst="line">
            <a:avLst/>
          </a:prstGeom>
          <a:noFill/>
          <a:ln w="8890">
            <a:solidFill>
              <a:srgbClr val="E5EAF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713232" y="5029200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source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2788920" y="502920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practice data</a:t>
            </a:r>
            <a:endParaRPr lang="en-US" sz="1600" dirty="0"/>
          </a:p>
        </p:txBody>
      </p:sp>
      <p:sp>
        <p:nvSpPr>
          <p:cNvPr id="28" name="Shape 24"/>
          <p:cNvSpPr/>
          <p:nvPr/>
        </p:nvSpPr>
        <p:spPr>
          <a:xfrm>
            <a:off x="658368" y="5367528"/>
            <a:ext cx="10881360" cy="0"/>
          </a:xfrm>
          <a:prstGeom prst="line">
            <a:avLst/>
          </a:prstGeom>
          <a:noFill/>
          <a:ln w="8890">
            <a:solidFill>
              <a:srgbClr val="E5EAF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used the feedback technique in the past two weeks?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2648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12648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276856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2276856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941064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941064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coverage</a:t>
            </a:r>
            <a:endParaRPr lang="en-US" sz="9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594360" y="2761488"/>
          <a:ext cx="110185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· Data table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used the feedback technique in the past two weeks?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94360" y="195681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used the feedback technique in the past two weeks? · Denominator: 50 valid answers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50592"/>
          <a:ext cx="10881360" cy="3401568"/>
        </p:xfrm>
        <a:graphic>
          <a:graphicData uri="http://schemas.openxmlformats.org/drawingml/2006/table">
            <a:tbl>
              <a:tblPr/>
              <a:tblGrid>
                <a:gridCol w="6400800"/>
                <a:gridCol w="2240280"/>
                <a:gridCol w="224028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of valid answers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 it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 yet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opportunity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21792" y="619048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are descriptive. Blank values mean no answer was submitted. Percentages may differ slightly due to rounding.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confident are you giving constructive feedback?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2648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12648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276856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2276856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941064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941064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coverage</a:t>
            </a:r>
            <a:endParaRPr lang="en-US" sz="9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594360" y="2761488"/>
          <a:ext cx="110185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· Data table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confident are you giving constructive feedback?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94360" y="195681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confident are you giving constructive feedback? · Denominator: 50 valid answers</a:t>
            </a:r>
            <a:endParaRPr lang="en-US" sz="1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50592"/>
          <a:ext cx="10881360" cy="3401568"/>
        </p:xfrm>
        <a:graphic>
          <a:graphicData uri="http://schemas.openxmlformats.org/drawingml/2006/table">
            <a:tbl>
              <a:tblPr/>
              <a:tblGrid>
                <a:gridCol w="6400800"/>
                <a:gridCol w="2240280"/>
                <a:gridCol w="224028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of valid answers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21792" y="619048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are descriptive. Blank values mean no answer was submitted. Percentages may differ slightly due to rounding.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skills would you like to practise?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2648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12648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276856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2276856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941064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941064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coverage</a:t>
            </a:r>
            <a:endParaRPr lang="en-US" sz="9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594360" y="2761488"/>
          <a:ext cx="110185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· Data table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skills would you like to practise?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94360" y="195681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skills would you like to practise? · Denominator: 50 valid answers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50592"/>
          <a:ext cx="10881360" cy="3401568"/>
        </p:xfrm>
        <a:graphic>
          <a:graphicData uri="http://schemas.openxmlformats.org/drawingml/2006/table">
            <a:tbl>
              <a:tblPr/>
              <a:tblGrid>
                <a:gridCol w="6400800"/>
                <a:gridCol w="2240280"/>
                <a:gridCol w="224028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of valid answers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Listening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Feedback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Coaching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Conflict conversations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21792" y="619048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are descriptive. Blank values mean no answer was submitted. Percentages may differ slightly due to rounding.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likely are you to recommend the workshop?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2648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12648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276856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2276856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941064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941064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coverage</a:t>
            </a:r>
            <a:endParaRPr lang="en-US" sz="9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594360" y="2761488"/>
          <a:ext cx="110185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5" name="Text 10"/>
          <p:cNvSpPr/>
          <p:nvPr/>
        </p:nvSpPr>
        <p:spPr>
          <a:xfrm>
            <a:off x="713232" y="6007608"/>
            <a:ext cx="10698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8 answer choices shown. The complete table follows.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· Data table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likely are you to recommend the workshop?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94360" y="195681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likely are you to recommend the workshop? · Denominator: 50 valid answers</a:t>
            </a:r>
            <a:endParaRPr lang="en-US" sz="1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50592"/>
          <a:ext cx="10881360" cy="3401568"/>
        </p:xfrm>
        <a:graphic>
          <a:graphicData uri="http://schemas.openxmlformats.org/drawingml/2006/table">
            <a:tbl>
              <a:tblPr/>
              <a:tblGrid>
                <a:gridCol w="6400800"/>
                <a:gridCol w="2240280"/>
                <a:gridCol w="224028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of valid answers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21792" y="619048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are descriptive. Blank values mean no answer was submitted. Percentages may differ slightly due to rounding.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· Data table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likely are you to recommend the workshop?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94360" y="195681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likely are you to recommend the workshop? · Denominator: 50 valid answers</a:t>
            </a:r>
            <a:endParaRPr lang="en-US" sz="1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50592"/>
          <a:ext cx="10881360" cy="3401568"/>
        </p:xfrm>
        <a:graphic>
          <a:graphicData uri="http://schemas.openxmlformats.org/drawingml/2006/table">
            <a:tbl>
              <a:tblPr/>
              <a:tblGrid>
                <a:gridCol w="6400800"/>
                <a:gridCol w="2240280"/>
                <a:gridCol w="224028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of valid answers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21792" y="619048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are descriptive. Blank values mean no answer was submitted. Percentages may differ slightly due to rounding.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 experience communication in your team?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2648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12648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276856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2276856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941064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941064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coverage</a:t>
            </a:r>
            <a:endParaRPr lang="en-US" sz="9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594360" y="2761488"/>
          <a:ext cx="110185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· Data table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 experience communication in your team?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94360" y="195681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 experience communication in your team? · Complete response matrix; each cell shows count and row percentage</a:t>
            </a:r>
            <a:endParaRPr lang="en-US" sz="1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50592"/>
          <a:ext cx="10881360" cy="3401568"/>
        </p:xfrm>
        <a:graphic>
          <a:graphicData uri="http://schemas.openxmlformats.org/drawingml/2006/table">
            <a:tbl>
              <a:tblPr/>
              <a:tblGrid>
                <a:gridCol w="3657600"/>
                <a:gridCol w="1805940"/>
                <a:gridCol w="1805940"/>
                <a:gridCol w="1805940"/>
                <a:gridCol w="180594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Statement / item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Disagree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Neutral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Agree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Valid answers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 listen to different views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 · 34.0%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 · 34.0%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· 32.0%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Feedback is useful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· 32.0%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 · 34.0%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 · 34.0%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Difficult issues are discussed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 · 34.0%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· 32.0%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 · 34.0%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21792" y="619048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are descriptive. Blank values mean no answer was submitted. Percentages may differ slightly due to rounding.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training format do you prefer?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2648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12648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276856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2276856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941064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941064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coverage</a:t>
            </a:r>
            <a:endParaRPr lang="en-US" sz="9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594360" y="2761488"/>
          <a:ext cx="110185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· Data table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training format do you prefer?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94360" y="195681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training format do you prefer? · Denominator: 50 valid answers</a:t>
            </a:r>
            <a:endParaRPr lang="en-US" sz="1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50592"/>
          <a:ext cx="10881360" cy="3401568"/>
        </p:xfrm>
        <a:graphic>
          <a:graphicData uri="http://schemas.openxmlformats.org/drawingml/2006/table">
            <a:tbl>
              <a:tblPr/>
              <a:tblGrid>
                <a:gridCol w="6400800"/>
                <a:gridCol w="2240280"/>
                <a:gridCol w="224028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of valid answers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Live workshop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 session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Self-paced learning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21792" y="619048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are descriptive. Blank values mean no answer was submitted. Percentages may differ slightly due to rounding.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the next workshop prioritise?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2648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12648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276856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2276856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941064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941064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coverage</a:t>
            </a:r>
            <a:endParaRPr lang="en-US" sz="9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594360" y="2761488"/>
          <a:ext cx="110185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· Data table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the next workshop prioritise?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94360" y="195681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rank: lower means an earlier priority</a:t>
            </a:r>
            <a:endParaRPr lang="en-US" sz="1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50592"/>
          <a:ext cx="10881360" cy="3401568"/>
        </p:xfrm>
        <a:graphic>
          <a:graphicData uri="http://schemas.openxmlformats.org/drawingml/2006/table">
            <a:tbl>
              <a:tblPr/>
              <a:tblGrid>
                <a:gridCol w="5669280"/>
                <a:gridCol w="1737360"/>
                <a:gridCol w="1737360"/>
                <a:gridCol w="173736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Item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Average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Median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Valid answers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Coaching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Feedback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Collaboration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Conflict skills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21792" y="619048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are descriptive. Blank values mean no answer was submitted. Percentages may differ slightly due to rounding.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practice conversations did you have?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2648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12648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276856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2276856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941064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941064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coverage</a:t>
            </a:r>
            <a:endParaRPr lang="en-US" sz="9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594360" y="2761488"/>
          <a:ext cx="1101852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· Data table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practice conversations did you have?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94360" y="195681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practice conversations did you have? · Denominator: 50 valid answers</a:t>
            </a:r>
            <a:endParaRPr lang="en-US" sz="1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450592"/>
          <a:ext cx="10881360" cy="3401568"/>
        </p:xfrm>
        <a:graphic>
          <a:graphicData uri="http://schemas.openxmlformats.org/drawingml/2006/table">
            <a:tbl>
              <a:tblPr/>
              <a:tblGrid>
                <a:gridCol w="6400800"/>
                <a:gridCol w="2240280"/>
                <a:gridCol w="224028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Answer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of valid answers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637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16.0%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73152" marB="73152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621792" y="6190488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are descriptive. Blank values mean no answer was submitted. Percentages may differ slightly due to rounding.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612648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612648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276856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2276856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Replied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941064" y="210312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941064" y="238658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coverage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731520" y="324612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400" dirty="0"/>
          </a:p>
        </p:txBody>
      </p:sp>
      <p:sp>
        <p:nvSpPr>
          <p:cNvPr id="15" name="Text 11"/>
          <p:cNvSpPr/>
          <p:nvPr/>
        </p:nvSpPr>
        <p:spPr>
          <a:xfrm>
            <a:off x="731520" y="4041648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written responses collected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822960" y="457200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written answers follow and are also available in Raw data Excel.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short weekly practice session.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examples of difficult conversations.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to practise with my manager.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simple checklist to use before feedback.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peer coaching partner.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role-play and reflection.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short weekly practice session.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examples of difficult conversations.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9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to practise with my manager.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simple checklist to use before feedback.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peer coaching partner.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role-play and reflection.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short weekly practice session.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examples of difficult conversations.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to practise with my manager.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simple checklist to use before feedback.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peer coaching partner.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role-play and reflection.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19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short weekly practice session.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examples of difficult conversations.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to practise with my manager.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simple checklist to use before feedback.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peer coaching partner.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role-play and reflection.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short weekly practice session.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examples of difficult conversations.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to practise with my manager.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simple checklist to use before feedback.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29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peer coaching partner.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role-play and reflection.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short weekly practice session.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examples of difficult conversations.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to practise with my manager.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simple checklist to use before feedback.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peer coaching partner.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role-play and reflection.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short weekly practice session.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examples of difficult conversations.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39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to practise with my manager.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simple checklist to use before feedback.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peer coaching partner.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role-play and reflection.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short weekly practice session.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examples of difficult conversations.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 to practise with my manager.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· Written responses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4475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337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help you put your learning into practice?</a:t>
            </a:r>
            <a:endParaRPr lang="en-US" sz="18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57400"/>
          <a:ext cx="11018520" cy="3977640"/>
        </p:xfrm>
        <a:graphic>
          <a:graphicData uri="http://schemas.openxmlformats.org/drawingml/2006/table">
            <a:tbl>
              <a:tblPr/>
              <a:tblGrid>
                <a:gridCol w="1508760"/>
                <a:gridCol w="950976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Written answer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41C6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simple checklist to use before feedback.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peer coaching partner.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48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role-play and reflection.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49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short weekly practice session.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Response 50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337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More examples of difficult conversations.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91440" marB="91440" anchor="ctr">
                    <a:lnL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DCE2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1168"/>
            <a:ext cx="2331720" cy="5486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6510528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Powered by My Virtual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11064240" y="6473952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31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594360" y="877824"/>
            <a:ext cx="11018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results say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594360" y="1435608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concise close for decision makers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594360" y="1847088"/>
            <a:ext cx="6903720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04672" y="1975104"/>
            <a:ext cx="9875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1783080" y="1947672"/>
            <a:ext cx="5413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it: 30 of 50 responses (60.0%)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1783080" y="2322576"/>
            <a:ext cx="5413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it. 30 of 50 valid answers. Percentages use valid answers to this question.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594360" y="2834640"/>
            <a:ext cx="6903720" cy="87782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04672" y="2962656"/>
            <a:ext cx="9875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1783080" y="2935224"/>
            <a:ext cx="5413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40.0% selected a rating of 4 or 5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1783080" y="3310128"/>
            <a:ext cx="5413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Median 3.0; standard deviation 1.4. 20 of 50 valid answers were 4 or 5. These are answer categories, not an automatic performance rating.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594360" y="3822192"/>
            <a:ext cx="6903720" cy="877824"/>
          </a:xfrm>
          <a:prstGeom prst="roundRect">
            <a:avLst>
              <a:gd name="adj" fmla="val 6250"/>
            </a:avLst>
          </a:prstGeom>
          <a:solidFill>
            <a:srgbClr val="F4F6FA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04672" y="3950208"/>
            <a:ext cx="9875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1783080" y="3922776"/>
            <a:ext cx="5413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Feedback: 26 of 50 responses (52.0%)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1783080" y="4297680"/>
            <a:ext cx="5413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Feedback. 26 of 50 valid answers. People could choose more than one answer; percentages can exceed 100% when added.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594360" y="4809744"/>
            <a:ext cx="6903720" cy="87782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9E1E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804672" y="4937760"/>
            <a:ext cx="9875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94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1783080" y="4910328"/>
            <a:ext cx="5413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12F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Promoter Score: -48.0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1783080" y="5285232"/>
            <a:ext cx="5413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5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 is the percentage of promoters (9–10) minus detractors (0–6), on a −100 to +100 scale. It describes this sample.</a:t>
            </a:r>
            <a:endParaRPr lang="en-US" sz="900" dirty="0"/>
          </a:p>
        </p:txBody>
      </p:sp>
      <p:sp>
        <p:nvSpPr>
          <p:cNvPr id="24" name="Shape 20"/>
          <p:cNvSpPr/>
          <p:nvPr/>
        </p:nvSpPr>
        <p:spPr>
          <a:xfrm>
            <a:off x="7818120" y="1874520"/>
            <a:ext cx="3794760" cy="3611880"/>
          </a:xfrm>
          <a:prstGeom prst="roundRect">
            <a:avLst>
              <a:gd name="adj" fmla="val 2025"/>
            </a:avLst>
          </a:prstGeom>
          <a:solidFill>
            <a:srgbClr val="112F49"/>
          </a:solidFill>
          <a:ln w="12700">
            <a:solidFill>
              <a:srgbClr val="112F49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8110728" y="2176272"/>
            <a:ext cx="3154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B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MOVES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8119872" y="26700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B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27" name="Text 23"/>
          <p:cNvSpPr/>
          <p:nvPr/>
        </p:nvSpPr>
        <p:spPr>
          <a:xfrm>
            <a:off x="8549640" y="2633472"/>
            <a:ext cx="2697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context explains this choice, and which situation should the group practise next?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8119872" y="3474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B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29" name="Text 25"/>
          <p:cNvSpPr/>
          <p:nvPr/>
        </p:nvSpPr>
        <p:spPr>
          <a:xfrm>
            <a:off x="8549640" y="3438144"/>
            <a:ext cx="2697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 one observable practice, an owner and a review date.</a:t>
            </a:r>
            <a:endParaRPr lang="en-US" sz="1300" dirty="0"/>
          </a:p>
        </p:txBody>
      </p:sp>
      <p:sp>
        <p:nvSpPr>
          <p:cNvPr id="30" name="Text 26"/>
          <p:cNvSpPr/>
          <p:nvPr/>
        </p:nvSpPr>
        <p:spPr>
          <a:xfrm>
            <a:off x="8119872" y="4279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B9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31" name="Text 27"/>
          <p:cNvSpPr/>
          <p:nvPr/>
        </p:nvSpPr>
        <p:spPr>
          <a:xfrm>
            <a:off x="8549640" y="4242816"/>
            <a:ext cx="2697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priority questions with the same wording to track change over time.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Survey Studio · Fictional worked example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Fictional workshop follow-up · 50 generated response sets</dc:title>
  <dc:subject>Survey Studio client report</dc:subject>
  <dc:creator>Survey Studio</dc:creator>
  <cp:lastModifiedBy>Survey Studio</cp:lastModifiedBy>
  <cp:revision>1</cp:revision>
  <dcterms:created xsi:type="dcterms:W3CDTF">2026-10-26T10:49:48Z</dcterms:created>
  <dcterms:modified xsi:type="dcterms:W3CDTF">2026-10-26T10:49:48Z</dcterms:modified>
</cp:coreProperties>
</file>